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3"/>
  </p:notesMasterIdLst>
  <p:sldIdLst>
    <p:sldId id="256" r:id="rId2"/>
    <p:sldId id="265" r:id="rId3"/>
    <p:sldId id="267" r:id="rId4"/>
    <p:sldId id="268" r:id="rId5"/>
    <p:sldId id="269" r:id="rId6"/>
    <p:sldId id="271" r:id="rId7"/>
    <p:sldId id="272" r:id="rId8"/>
    <p:sldId id="273" r:id="rId9"/>
    <p:sldId id="274" r:id="rId10"/>
    <p:sldId id="276" r:id="rId11"/>
    <p:sldId id="278" r:id="rId12"/>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entury Gothic" panose="020B0502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4FF6FE-5EA4-4133-B225-1D6F34819B91}" type="datetimeFigureOut">
              <a:rPr lang="nl-NL" smtClean="0"/>
              <a:t>16-10-2018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F72FA1-CF64-4E01-9012-2F644EBD71B0}" type="slidenum">
              <a:rPr lang="nl-NL" smtClean="0"/>
              <a:t>‹nr.›</a:t>
            </a:fld>
            <a:endParaRPr lang="nl-NL"/>
          </a:p>
        </p:txBody>
      </p:sp>
    </p:spTree>
    <p:extLst>
      <p:ext uri="{BB962C8B-B14F-4D97-AF65-F5344CB8AC3E}">
        <p14:creationId xmlns:p14="http://schemas.microsoft.com/office/powerpoint/2010/main" val="329459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smtClean="0">
                <a:solidFill>
                  <a:schemeClr val="tx1"/>
                </a:solidFill>
                <a:effectLst/>
                <a:latin typeface="+mn-lt"/>
                <a:ea typeface="+mn-ea"/>
                <a:cs typeface="+mn-cs"/>
              </a:rPr>
              <a:t>De medezeggenschapsraad is een wettelijk ingestelde raad. Hierin kunnen ouders en leerkrachten meedenken over het beleid van de school. De MR heeft vaak een adviserende, maar zeker ook wel eens een beslissende rol in beleidszaken. Elke raad ontwikkelt een beetje zijn eigen cultuur en de ene raad is veel actiever dan de andere. </a:t>
            </a:r>
            <a:br>
              <a:rPr lang="nl-NL" sz="1200" b="0" i="0" kern="1200" dirty="0" smtClean="0">
                <a:solidFill>
                  <a:schemeClr val="tx1"/>
                </a:solidFill>
                <a:effectLst/>
                <a:latin typeface="+mn-lt"/>
                <a:ea typeface="+mn-ea"/>
                <a:cs typeface="+mn-cs"/>
              </a:rPr>
            </a:br>
            <a:r>
              <a:rPr lang="nl-NL" sz="1200" b="0" i="0" kern="1200" dirty="0" smtClean="0">
                <a:solidFill>
                  <a:schemeClr val="tx1"/>
                </a:solidFill>
                <a:effectLst/>
                <a:latin typeface="+mn-lt"/>
                <a:ea typeface="+mn-ea"/>
                <a:cs typeface="+mn-cs"/>
              </a:rPr>
              <a:t>Je zit in de MR namens de ouders of personeelsleden van de school en het is van belang om te weten wat er onder ouders en personeelsleden speelt. Maar de leden zitten in de MR zonder last en </a:t>
            </a:r>
            <a:r>
              <a:rPr lang="nl-NL" sz="1200" b="0" i="0" kern="1200" dirty="0" err="1" smtClean="0">
                <a:solidFill>
                  <a:schemeClr val="tx1"/>
                </a:solidFill>
                <a:effectLst/>
                <a:latin typeface="+mn-lt"/>
                <a:ea typeface="+mn-ea"/>
                <a:cs typeface="+mn-cs"/>
              </a:rPr>
              <a:t>ruggespraak</a:t>
            </a:r>
            <a:r>
              <a:rPr lang="nl-NL" sz="1200" b="0" i="0" kern="1200" dirty="0" smtClean="0">
                <a:solidFill>
                  <a:schemeClr val="tx1"/>
                </a:solidFill>
                <a:effectLst/>
                <a:latin typeface="+mn-lt"/>
                <a:ea typeface="+mn-ea"/>
                <a:cs typeface="+mn-cs"/>
              </a:rPr>
              <a:t>! Dat wil zeggen dat zij zelfstandig en zonder verder overleg kunnen adviseren over of instemmen met voorstellen van het schoolbestuur. </a:t>
            </a:r>
            <a:r>
              <a:rPr lang="nl-NL" dirty="0" smtClean="0"/>
              <a:t> </a:t>
            </a:r>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2</a:t>
            </a:fld>
            <a:endParaRPr lang="nl-NL"/>
          </a:p>
        </p:txBody>
      </p:sp>
    </p:spTree>
    <p:extLst>
      <p:ext uri="{BB962C8B-B14F-4D97-AF65-F5344CB8AC3E}">
        <p14:creationId xmlns:p14="http://schemas.microsoft.com/office/powerpoint/2010/main" val="44566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3</a:t>
            </a:fld>
            <a:endParaRPr lang="nl-NL"/>
          </a:p>
        </p:txBody>
      </p:sp>
    </p:spTree>
    <p:extLst>
      <p:ext uri="{BB962C8B-B14F-4D97-AF65-F5344CB8AC3E}">
        <p14:creationId xmlns:p14="http://schemas.microsoft.com/office/powerpoint/2010/main" val="4091517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latin typeface="+mn-lt"/>
                <a:ea typeface="+mn-ea"/>
                <a:cs typeface="+mn-cs"/>
              </a:rPr>
              <a:t>Medezeggenschapsraden, bestuur en directie staan voor hetzelfde belang: kwalitatief goed onderwijs in een veilige omgeving voor personeel en kinderen. Om ervoor te zorgen dat een school goed functioneert, worden dagelijks plannen gemaakt, beslissingen genomen en veranderingen doorgevoerd. De verantwoordelijkheid voor het beleid op school ligt bij de schooldirectie. Maar omdat het beleid leerkrachten, leerlingen en hun ouders direct of indirect aangaat, moet de schooldirectie overleggen met de medezeggenschapsraad. Belangrijke beslissingen kunnen niet zonder instemming of advies van de medezeggenschapsraad genomen worden. Zo bezien is medezeggenschap ook partnerschap, ze zijn partners in het realiseren van goed onderwijs.</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b="0" i="0" kern="1200" dirty="0" smtClean="0">
                <a:solidFill>
                  <a:schemeClr val="tx1"/>
                </a:solidFill>
                <a:effectLst/>
                <a:latin typeface="+mn-lt"/>
                <a:ea typeface="+mn-ea"/>
                <a:cs typeface="+mn-cs"/>
              </a:rPr>
              <a:t/>
            </a:r>
            <a:br>
              <a:rPr lang="nl-NL" sz="1200" b="0" i="0" kern="1200" dirty="0" smtClean="0">
                <a:solidFill>
                  <a:schemeClr val="tx1"/>
                </a:solidFill>
                <a:effectLst/>
                <a:latin typeface="+mn-lt"/>
                <a:ea typeface="+mn-ea"/>
                <a:cs typeface="+mn-cs"/>
              </a:rPr>
            </a:br>
            <a:r>
              <a:rPr lang="nl-NL" sz="1200" b="0" i="0" kern="1200" dirty="0" smtClean="0">
                <a:solidFill>
                  <a:schemeClr val="tx1"/>
                </a:solidFill>
                <a:effectLst/>
                <a:latin typeface="+mn-lt"/>
                <a:ea typeface="+mn-ea"/>
                <a:cs typeface="+mn-cs"/>
              </a:rPr>
              <a:t/>
            </a:r>
            <a:br>
              <a:rPr lang="nl-NL" sz="1200" b="0" i="0" kern="1200" dirty="0" smtClean="0">
                <a:solidFill>
                  <a:schemeClr val="tx1"/>
                </a:solidFill>
                <a:effectLst/>
                <a:latin typeface="+mn-lt"/>
                <a:ea typeface="+mn-ea"/>
                <a:cs typeface="+mn-cs"/>
              </a:rPr>
            </a:br>
            <a:r>
              <a:rPr lang="nl-NL" sz="1200" b="0" i="0" kern="1200" dirty="0" smtClean="0">
                <a:solidFill>
                  <a:schemeClr val="tx1"/>
                </a:solidFill>
                <a:effectLst/>
                <a:latin typeface="+mn-lt"/>
                <a:ea typeface="+mn-ea"/>
                <a:cs typeface="+mn-cs"/>
              </a:rPr>
              <a:t/>
            </a:r>
            <a:br>
              <a:rPr lang="nl-NL" sz="1200" b="0" i="0" kern="1200" dirty="0" smtClean="0">
                <a:solidFill>
                  <a:schemeClr val="tx1"/>
                </a:solidFill>
                <a:effectLst/>
                <a:latin typeface="+mn-lt"/>
                <a:ea typeface="+mn-ea"/>
                <a:cs typeface="+mn-cs"/>
              </a:rPr>
            </a:b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4</a:t>
            </a:fld>
            <a:endParaRPr lang="nl-NL"/>
          </a:p>
        </p:txBody>
      </p:sp>
    </p:spTree>
    <p:extLst>
      <p:ext uri="{BB962C8B-B14F-4D97-AF65-F5344CB8AC3E}">
        <p14:creationId xmlns:p14="http://schemas.microsoft.com/office/powerpoint/2010/main" val="913453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i="0" kern="1200" dirty="0" smtClean="0">
                <a:solidFill>
                  <a:schemeClr val="tx1"/>
                </a:solidFill>
                <a:effectLst/>
                <a:latin typeface="+mn-lt"/>
                <a:ea typeface="+mn-ea"/>
                <a:cs typeface="+mn-cs"/>
              </a:rPr>
              <a:t>Iedere ouder kan via de MR zijn stem laten horen. De oudergeleding in de MR vertegenwoordigen de ouders van de school. Je vraagt je af of je wel iets te zeggen hebt als ouder.  </a:t>
            </a:r>
            <a:br>
              <a:rPr lang="nl-NL" sz="1200" b="0" i="0" kern="1200" dirty="0" smtClean="0">
                <a:solidFill>
                  <a:schemeClr val="tx1"/>
                </a:solidFill>
                <a:effectLst/>
                <a:latin typeface="+mn-lt"/>
                <a:ea typeface="+mn-ea"/>
                <a:cs typeface="+mn-cs"/>
              </a:rPr>
            </a:br>
            <a:r>
              <a:rPr lang="nl-NL" sz="1200" b="0" i="0" kern="1200" dirty="0" smtClean="0">
                <a:solidFill>
                  <a:schemeClr val="tx1"/>
                </a:solidFill>
                <a:effectLst/>
                <a:latin typeface="+mn-lt"/>
                <a:ea typeface="+mn-ea"/>
                <a:cs typeface="+mn-cs"/>
              </a:rPr>
              <a:t>De MR behandelt in principe geen individuele problemen, maar aangelegenheden die op iedereen betrekking kunnen hebben. Een voorbeeld: stel uw kind wordt gepest en u bespreekt dat met de leerkracht en eventueel de directeur om samen naar een oplossing te zoeken. Indien u het niet eens bent met het pestbeleid dat op school gevoerd wordt, dan kunt u dit bespreken met de MR. De MR kan vervolgens aan de directie voorstellen doen en standpunten kenbaar maken. </a:t>
            </a:r>
            <a:r>
              <a:rPr lang="nl-NL" dirty="0" smtClean="0"/>
              <a:t> </a:t>
            </a:r>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5</a:t>
            </a:fld>
            <a:endParaRPr lang="nl-NL"/>
          </a:p>
        </p:txBody>
      </p:sp>
    </p:spTree>
    <p:extLst>
      <p:ext uri="{BB962C8B-B14F-4D97-AF65-F5344CB8AC3E}">
        <p14:creationId xmlns:p14="http://schemas.microsoft.com/office/powerpoint/2010/main" val="100690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6</a:t>
            </a:fld>
            <a:endParaRPr lang="nl-NL"/>
          </a:p>
        </p:txBody>
      </p:sp>
    </p:spTree>
    <p:extLst>
      <p:ext uri="{BB962C8B-B14F-4D97-AF65-F5344CB8AC3E}">
        <p14:creationId xmlns:p14="http://schemas.microsoft.com/office/powerpoint/2010/main" val="511857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7</a:t>
            </a:fld>
            <a:endParaRPr lang="nl-NL"/>
          </a:p>
        </p:txBody>
      </p:sp>
    </p:spTree>
    <p:extLst>
      <p:ext uri="{BB962C8B-B14F-4D97-AF65-F5344CB8AC3E}">
        <p14:creationId xmlns:p14="http://schemas.microsoft.com/office/powerpoint/2010/main" val="3477170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8</a:t>
            </a:fld>
            <a:endParaRPr lang="nl-NL"/>
          </a:p>
        </p:txBody>
      </p:sp>
    </p:spTree>
    <p:extLst>
      <p:ext uri="{BB962C8B-B14F-4D97-AF65-F5344CB8AC3E}">
        <p14:creationId xmlns:p14="http://schemas.microsoft.com/office/powerpoint/2010/main" val="2372155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F4FD914D-AD40-42D5-AB3A-D9E1176DE511}" type="slidenum">
              <a:rPr lang="nl-NL" smtClean="0"/>
              <a:pPr/>
              <a:t>9</a:t>
            </a:fld>
            <a:endParaRPr lang="nl-NL"/>
          </a:p>
        </p:txBody>
      </p:sp>
    </p:spTree>
    <p:extLst>
      <p:ext uri="{BB962C8B-B14F-4D97-AF65-F5344CB8AC3E}">
        <p14:creationId xmlns:p14="http://schemas.microsoft.com/office/powerpoint/2010/main" val="231432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fld id="{5F4469EE-7474-4C81-B48D-7C2D75DB6987}" type="datetimeFigureOut">
              <a:rPr lang="nl-NL"/>
              <a:pPr>
                <a:defRPr/>
              </a:pPr>
              <a:t>16-10-2018</a:t>
            </a:fld>
            <a:endParaRPr lang="nl-NL"/>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nl-NL"/>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26F50EC4-E6FC-44A1-A514-09A9ECD83AB7}" type="slidenum">
              <a:rPr lang="nl-NL" altLang="nl-NL"/>
              <a:pPr>
                <a:defRPr/>
              </a:pPr>
              <a:t>‹nr.›</a:t>
            </a:fld>
            <a:endParaRPr lang="nl-NL" altLang="nl-NL"/>
          </a:p>
        </p:txBody>
      </p:sp>
    </p:spTree>
    <p:extLst>
      <p:ext uri="{BB962C8B-B14F-4D97-AF65-F5344CB8AC3E}">
        <p14:creationId xmlns:p14="http://schemas.microsoft.com/office/powerpoint/2010/main" val="1332240867"/>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lvl1pPr>
              <a:defRPr/>
            </a:lvl1pPr>
          </a:lstStyle>
          <a:p>
            <a:pPr>
              <a:defRPr/>
            </a:pPr>
            <a:fld id="{A0410493-528B-44E5-BFE0-2D651D9D5290}" type="datetimeFigureOut">
              <a:rPr lang="nl-NL"/>
              <a:pPr>
                <a:defRPr/>
              </a:pPr>
              <a:t>16-10-2018</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9F18762C-D69E-4EBA-B2A6-70A2798421D8}" type="slidenum">
              <a:rPr lang="nl-NL" altLang="nl-NL"/>
              <a:pPr>
                <a:defRPr/>
              </a:pPr>
              <a:t>‹nr.›</a:t>
            </a:fld>
            <a:endParaRPr lang="nl-NL" altLang="nl-NL"/>
          </a:p>
        </p:txBody>
      </p:sp>
    </p:spTree>
    <p:extLst>
      <p:ext uri="{BB962C8B-B14F-4D97-AF65-F5344CB8AC3E}">
        <p14:creationId xmlns:p14="http://schemas.microsoft.com/office/powerpoint/2010/main" val="1333930712"/>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lvl1pPr>
              <a:defRPr/>
            </a:lvl1pPr>
          </a:lstStyle>
          <a:p>
            <a:pPr>
              <a:defRPr/>
            </a:pPr>
            <a:fld id="{4A0B4C4A-5F7E-4EFB-92FA-828FC7DD5E0D}" type="datetimeFigureOut">
              <a:rPr lang="nl-NL"/>
              <a:pPr>
                <a:defRPr/>
              </a:pPr>
              <a:t>16-10-2018</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20E3AC61-6262-401E-9C2E-996F07D1B7A7}" type="slidenum">
              <a:rPr lang="nl-NL" altLang="nl-NL"/>
              <a:pPr>
                <a:defRPr/>
              </a:pPr>
              <a:t>‹nr.›</a:t>
            </a:fld>
            <a:endParaRPr lang="nl-NL" altLang="nl-NL"/>
          </a:p>
        </p:txBody>
      </p:sp>
    </p:spTree>
    <p:extLst>
      <p:ext uri="{BB962C8B-B14F-4D97-AF65-F5344CB8AC3E}">
        <p14:creationId xmlns:p14="http://schemas.microsoft.com/office/powerpoint/2010/main" val="1801683142"/>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lvl1pPr>
              <a:defRPr/>
            </a:lvl1pPr>
          </a:lstStyle>
          <a:p>
            <a:pPr>
              <a:defRPr/>
            </a:pPr>
            <a:fld id="{34D08BED-787E-4BBA-B1FC-D7F308385C61}" type="datetimeFigureOut">
              <a:rPr lang="nl-NL"/>
              <a:pPr>
                <a:defRPr/>
              </a:pPr>
              <a:t>16-10-2018</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51830CEA-EE01-49FE-B5BB-DA0DCC590E41}" type="slidenum">
              <a:rPr lang="nl-NL" altLang="nl-NL"/>
              <a:pPr>
                <a:defRPr/>
              </a:pPr>
              <a:t>‹nr.›</a:t>
            </a:fld>
            <a:endParaRPr lang="nl-NL" altLang="nl-NL"/>
          </a:p>
        </p:txBody>
      </p:sp>
    </p:spTree>
    <p:extLst>
      <p:ext uri="{BB962C8B-B14F-4D97-AF65-F5344CB8AC3E}">
        <p14:creationId xmlns:p14="http://schemas.microsoft.com/office/powerpoint/2010/main" val="2306758926"/>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lvl1pPr>
              <a:defRPr/>
            </a:lvl1pPr>
          </a:lstStyle>
          <a:p>
            <a:pPr>
              <a:defRPr/>
            </a:pPr>
            <a:fld id="{F04AAD4E-1BDB-403B-8AE8-10861B8ECC6F}" type="datetimeFigureOut">
              <a:rPr lang="nl-NL"/>
              <a:pPr>
                <a:defRPr/>
              </a:pPr>
              <a:t>16-10-2018</a:t>
            </a:fld>
            <a:endParaRPr lang="nl-NL"/>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5A16C5C6-2595-41A4-987B-FF6319B4F6D4}" type="slidenum">
              <a:rPr lang="nl-NL" altLang="nl-NL"/>
              <a:pPr>
                <a:defRPr/>
              </a:pPr>
              <a:t>‹nr.›</a:t>
            </a:fld>
            <a:endParaRPr lang="nl-NL" altLang="nl-NL"/>
          </a:p>
        </p:txBody>
      </p:sp>
    </p:spTree>
    <p:extLst>
      <p:ext uri="{BB962C8B-B14F-4D97-AF65-F5344CB8AC3E}">
        <p14:creationId xmlns:p14="http://schemas.microsoft.com/office/powerpoint/2010/main" val="1917901470"/>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3"/>
          <p:cNvSpPr>
            <a:spLocks noGrp="1"/>
          </p:cNvSpPr>
          <p:nvPr>
            <p:ph type="dt" sz="half" idx="15"/>
          </p:nvPr>
        </p:nvSpPr>
        <p:spPr/>
        <p:txBody>
          <a:bodyPr/>
          <a:lstStyle>
            <a:lvl1pPr>
              <a:defRPr/>
            </a:lvl1pPr>
          </a:lstStyle>
          <a:p>
            <a:pPr>
              <a:defRPr/>
            </a:pPr>
            <a:fld id="{2A1874E5-5583-408E-A54F-ACAFE5FE5C6E}" type="datetimeFigureOut">
              <a:rPr lang="nl-NL"/>
              <a:pPr>
                <a:defRPr/>
              </a:pPr>
              <a:t>16-10-2018</a:t>
            </a:fld>
            <a:endParaRPr lang="nl-NL"/>
          </a:p>
        </p:txBody>
      </p:sp>
      <p:sp>
        <p:nvSpPr>
          <p:cNvPr id="6" name="Footer Placeholder 4"/>
          <p:cNvSpPr>
            <a:spLocks noGrp="1"/>
          </p:cNvSpPr>
          <p:nvPr>
            <p:ph type="ftr" sz="quarter" idx="16"/>
          </p:nvPr>
        </p:nvSpPr>
        <p:spPr/>
        <p:txBody>
          <a:bodyPr/>
          <a:lstStyle>
            <a:lvl1pPr>
              <a:defRPr/>
            </a:lvl1pPr>
          </a:lstStyle>
          <a:p>
            <a:pPr>
              <a:defRPr/>
            </a:pPr>
            <a:endParaRPr lang="nl-NL"/>
          </a:p>
        </p:txBody>
      </p:sp>
      <p:sp>
        <p:nvSpPr>
          <p:cNvPr id="7" name="Slide Number Placeholder 5"/>
          <p:cNvSpPr>
            <a:spLocks noGrp="1"/>
          </p:cNvSpPr>
          <p:nvPr>
            <p:ph type="sldNum" sz="quarter" idx="17"/>
          </p:nvPr>
        </p:nvSpPr>
        <p:spPr/>
        <p:txBody>
          <a:bodyPr/>
          <a:lstStyle>
            <a:lvl1pPr>
              <a:defRPr/>
            </a:lvl1pPr>
          </a:lstStyle>
          <a:p>
            <a:pPr>
              <a:defRPr/>
            </a:pPr>
            <a:fld id="{9B228CE0-9A4D-48EF-AE8F-ECD9837C7F1C}" type="slidenum">
              <a:rPr lang="nl-NL" altLang="nl-NL"/>
              <a:pPr>
                <a:defRPr/>
              </a:pPr>
              <a:t>‹nr.›</a:t>
            </a:fld>
            <a:endParaRPr lang="nl-NL" altLang="nl-NL"/>
          </a:p>
        </p:txBody>
      </p:sp>
    </p:spTree>
    <p:extLst>
      <p:ext uri="{BB962C8B-B14F-4D97-AF65-F5344CB8AC3E}">
        <p14:creationId xmlns:p14="http://schemas.microsoft.com/office/powerpoint/2010/main" val="3770886271"/>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lvl1pPr>
              <a:defRPr/>
            </a:lvl1pPr>
          </a:lstStyle>
          <a:p>
            <a:pPr>
              <a:defRPr/>
            </a:pPr>
            <a:fld id="{EBD20DE8-14A7-42A9-B599-9145052C9392}" type="datetimeFigureOut">
              <a:rPr lang="nl-NL"/>
              <a:pPr>
                <a:defRPr/>
              </a:pPr>
              <a:t>16-10-2018</a:t>
            </a:fld>
            <a:endParaRPr lang="nl-NL"/>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pPr>
              <a:defRPr/>
            </a:pPr>
            <a:fld id="{8BCB23EC-51B1-4F6C-A7EB-168CCA09B817}" type="slidenum">
              <a:rPr lang="nl-NL" altLang="nl-NL"/>
              <a:pPr>
                <a:defRPr/>
              </a:pPr>
              <a:t>‹nr.›</a:t>
            </a:fld>
            <a:endParaRPr lang="nl-NL" altLang="nl-NL"/>
          </a:p>
        </p:txBody>
      </p:sp>
    </p:spTree>
    <p:extLst>
      <p:ext uri="{BB962C8B-B14F-4D97-AF65-F5344CB8AC3E}">
        <p14:creationId xmlns:p14="http://schemas.microsoft.com/office/powerpoint/2010/main" val="3368832380"/>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3"/>
          <p:cNvSpPr>
            <a:spLocks noGrp="1"/>
          </p:cNvSpPr>
          <p:nvPr>
            <p:ph type="dt" sz="half" idx="10"/>
          </p:nvPr>
        </p:nvSpPr>
        <p:spPr/>
        <p:txBody>
          <a:bodyPr/>
          <a:lstStyle>
            <a:lvl1pPr>
              <a:defRPr/>
            </a:lvl1pPr>
          </a:lstStyle>
          <a:p>
            <a:pPr>
              <a:defRPr/>
            </a:pPr>
            <a:fld id="{2ACB9535-751A-4754-A1A7-1D59811425E5}" type="datetimeFigureOut">
              <a:rPr lang="nl-NL"/>
              <a:pPr>
                <a:defRPr/>
              </a:pPr>
              <a:t>16-10-2018</a:t>
            </a:fld>
            <a:endParaRPr lang="nl-NL"/>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pPr>
              <a:defRPr/>
            </a:pPr>
            <a:fld id="{6648A293-2034-412C-B7C1-05D284AE7865}" type="slidenum">
              <a:rPr lang="nl-NL" altLang="nl-NL"/>
              <a:pPr>
                <a:defRPr/>
              </a:pPr>
              <a:t>‹nr.›</a:t>
            </a:fld>
            <a:endParaRPr lang="nl-NL" altLang="nl-NL"/>
          </a:p>
        </p:txBody>
      </p:sp>
    </p:spTree>
    <p:extLst>
      <p:ext uri="{BB962C8B-B14F-4D97-AF65-F5344CB8AC3E}">
        <p14:creationId xmlns:p14="http://schemas.microsoft.com/office/powerpoint/2010/main" val="2391392118"/>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40F1E31-0773-4CC6-8DA8-F517D660525A}" type="datetimeFigureOut">
              <a:rPr lang="nl-NL"/>
              <a:pPr>
                <a:defRPr/>
              </a:pPr>
              <a:t>16-10-2018</a:t>
            </a:fld>
            <a:endParaRPr lang="nl-NL"/>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pPr>
              <a:defRPr/>
            </a:pPr>
            <a:fld id="{20AEF018-4112-48F9-A271-5212FF0C75F9}" type="slidenum">
              <a:rPr lang="nl-NL" altLang="nl-NL"/>
              <a:pPr>
                <a:defRPr/>
              </a:pPr>
              <a:t>‹nr.›</a:t>
            </a:fld>
            <a:endParaRPr lang="nl-NL" altLang="nl-NL"/>
          </a:p>
        </p:txBody>
      </p:sp>
    </p:spTree>
    <p:extLst>
      <p:ext uri="{BB962C8B-B14F-4D97-AF65-F5344CB8AC3E}">
        <p14:creationId xmlns:p14="http://schemas.microsoft.com/office/powerpoint/2010/main" val="2465389971"/>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8" name="Date Placeholder 4"/>
          <p:cNvSpPr>
            <a:spLocks noGrp="1"/>
          </p:cNvSpPr>
          <p:nvPr>
            <p:ph type="dt" sz="half" idx="10"/>
          </p:nvPr>
        </p:nvSpPr>
        <p:spPr/>
        <p:txBody>
          <a:bodyPr/>
          <a:lstStyle>
            <a:lvl1pPr>
              <a:defRPr/>
            </a:lvl1pPr>
          </a:lstStyle>
          <a:p>
            <a:pPr>
              <a:defRPr/>
            </a:pPr>
            <a:fld id="{FA235E6E-B5E6-4E91-9C10-287284FA2743}" type="datetimeFigureOut">
              <a:rPr lang="nl-NL"/>
              <a:pPr>
                <a:defRPr/>
              </a:pPr>
              <a:t>16-10-2018</a:t>
            </a:fld>
            <a:endParaRPr lang="nl-NL"/>
          </a:p>
        </p:txBody>
      </p:sp>
      <p:sp>
        <p:nvSpPr>
          <p:cNvPr id="49" name="Slide Number Placeholder 6"/>
          <p:cNvSpPr>
            <a:spLocks noGrp="1"/>
          </p:cNvSpPr>
          <p:nvPr>
            <p:ph type="sldNum" sz="quarter" idx="11"/>
          </p:nvPr>
        </p:nvSpPr>
        <p:spPr/>
        <p:txBody>
          <a:bodyPr/>
          <a:lstStyle>
            <a:lvl1pPr>
              <a:defRPr smtClean="0"/>
            </a:lvl1pPr>
          </a:lstStyle>
          <a:p>
            <a:pPr>
              <a:defRPr/>
            </a:pPr>
            <a:fld id="{01A718DA-8FAC-4207-B38D-FCEBC8F8FB07}" type="slidenum">
              <a:rPr lang="nl-NL" altLang="nl-NL"/>
              <a:pPr>
                <a:defRPr/>
              </a:pPr>
              <a:t>‹nr.›</a:t>
            </a:fld>
            <a:endParaRPr lang="nl-NL" altLang="nl-NL"/>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nl-NL"/>
          </a:p>
        </p:txBody>
      </p:sp>
    </p:spTree>
    <p:extLst>
      <p:ext uri="{BB962C8B-B14F-4D97-AF65-F5344CB8AC3E}">
        <p14:creationId xmlns:p14="http://schemas.microsoft.com/office/powerpoint/2010/main" val="535868589"/>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8" name="Date Placeholder 4"/>
          <p:cNvSpPr>
            <a:spLocks noGrp="1"/>
          </p:cNvSpPr>
          <p:nvPr>
            <p:ph type="dt" sz="half" idx="10"/>
          </p:nvPr>
        </p:nvSpPr>
        <p:spPr/>
        <p:txBody>
          <a:bodyPr/>
          <a:lstStyle>
            <a:lvl1pPr>
              <a:defRPr/>
            </a:lvl1pPr>
          </a:lstStyle>
          <a:p>
            <a:pPr>
              <a:defRPr/>
            </a:pPr>
            <a:fld id="{C97379E8-FD04-43A6-9456-7D3BA86F7910}" type="datetimeFigureOut">
              <a:rPr lang="nl-NL"/>
              <a:pPr>
                <a:defRPr/>
              </a:pPr>
              <a:t>16-10-2018</a:t>
            </a:fld>
            <a:endParaRPr lang="nl-NL"/>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nl-NL"/>
          </a:p>
        </p:txBody>
      </p:sp>
      <p:sp>
        <p:nvSpPr>
          <p:cNvPr id="50" name="Slide Number Placeholder 6"/>
          <p:cNvSpPr>
            <a:spLocks noGrp="1"/>
          </p:cNvSpPr>
          <p:nvPr>
            <p:ph type="sldNum" sz="quarter" idx="12"/>
          </p:nvPr>
        </p:nvSpPr>
        <p:spPr/>
        <p:txBody>
          <a:bodyPr/>
          <a:lstStyle>
            <a:lvl1pPr>
              <a:defRPr smtClean="0"/>
            </a:lvl1pPr>
          </a:lstStyle>
          <a:p>
            <a:pPr>
              <a:defRPr/>
            </a:pPr>
            <a:fld id="{C6A821C3-A883-4EC0-8B0E-6DCC1125184B}" type="slidenum">
              <a:rPr lang="nl-NL" altLang="nl-NL"/>
              <a:pPr>
                <a:defRPr/>
              </a:pPr>
              <a:t>‹nr.›</a:t>
            </a:fld>
            <a:endParaRPr lang="nl-NL" altLang="nl-NL"/>
          </a:p>
        </p:txBody>
      </p:sp>
    </p:spTree>
    <p:extLst>
      <p:ext uri="{BB962C8B-B14F-4D97-AF65-F5344CB8AC3E}">
        <p14:creationId xmlns:p14="http://schemas.microsoft.com/office/powerpoint/2010/main" val="2592645963"/>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nl-NL" altLang="nl-NL" smtClean="0"/>
              <a:t>Klik om de stijl te bewerken</a:t>
            </a:r>
            <a:endParaRPr lang="en-US" altLang="nl-NL" smtClean="0"/>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modelstijlen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endParaRPr lang="en-US" altLang="nl-NL"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rgbClr val="FEFEFE"/>
                </a:solidFill>
                <a:latin typeface="+mn-lt"/>
                <a:cs typeface="+mn-cs"/>
              </a:defRPr>
            </a:lvl1pPr>
          </a:lstStyle>
          <a:p>
            <a:pPr>
              <a:defRPr/>
            </a:pPr>
            <a:fld id="{E730F602-C9D6-43D2-A0C1-52C0674B6211}" type="datetimeFigureOut">
              <a:rPr lang="nl-NL"/>
              <a:pPr>
                <a:defRPr/>
              </a:pPr>
              <a:t>16-10-2018</a:t>
            </a:fld>
            <a:endParaRPr lang="nl-NL"/>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accent1"/>
                </a:solidFill>
                <a:latin typeface="+mn-lt"/>
                <a:cs typeface="+mn-cs"/>
              </a:defRPr>
            </a:lvl1pPr>
          </a:lstStyle>
          <a:p>
            <a:pPr>
              <a:defRPr/>
            </a:pPr>
            <a:endParaRPr lang="nl-NL"/>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EFEFE"/>
                </a:solidFill>
              </a:defRPr>
            </a:lvl1pPr>
          </a:lstStyle>
          <a:p>
            <a:pPr>
              <a:defRPr/>
            </a:pPr>
            <a:fld id="{6370D70A-9732-404F-92B5-E01EE9E6D0A0}"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3896" r:id="rId1"/>
    <p:sldLayoutId id="2147483888" r:id="rId2"/>
    <p:sldLayoutId id="2147483889" r:id="rId3"/>
    <p:sldLayoutId id="2147483890" r:id="rId4"/>
    <p:sldLayoutId id="2147483891" r:id="rId5"/>
    <p:sldLayoutId id="2147483892" r:id="rId6"/>
    <p:sldLayoutId id="2147483893" r:id="rId7"/>
    <p:sldLayoutId id="2147483897" r:id="rId8"/>
    <p:sldLayoutId id="2147483898" r:id="rId9"/>
    <p:sldLayoutId id="2147483894" r:id="rId10"/>
    <p:sldLayoutId id="2147483895" r:id="rId11"/>
  </p:sldLayoutIdLst>
  <p:transition spd="slow">
    <p:randomBar dir="vert"/>
  </p:transition>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anose="05020102010507070707"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anose="05020102010507070707"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anose="05020102010507070707"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anose="05020102010507070707"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anose="05020102010507070707"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517" y="3501008"/>
            <a:ext cx="2657824" cy="1644898"/>
          </a:xfrm>
          <a:prstGeom prst="rect">
            <a:avLst/>
          </a:prstGeom>
        </p:spPr>
      </p:pic>
      <p:sp>
        <p:nvSpPr>
          <p:cNvPr id="5122" name="Titel 1"/>
          <p:cNvSpPr>
            <a:spLocks noGrp="1"/>
          </p:cNvSpPr>
          <p:nvPr>
            <p:ph type="ctrTitle"/>
          </p:nvPr>
        </p:nvSpPr>
        <p:spPr>
          <a:xfrm>
            <a:off x="4733925" y="2708275"/>
            <a:ext cx="3313113" cy="1701800"/>
          </a:xfrm>
        </p:spPr>
        <p:txBody>
          <a:bodyPr>
            <a:normAutofit/>
          </a:bodyPr>
          <a:lstStyle/>
          <a:p>
            <a:pPr eaLnBrk="1" hangingPunct="1"/>
            <a:r>
              <a:rPr lang="nl-NL" altLang="nl-NL" sz="2400" dirty="0" smtClean="0"/>
              <a:t>Medezeggenschap bij De Eshoek</a:t>
            </a:r>
            <a:br>
              <a:rPr lang="nl-NL" altLang="nl-NL" sz="2400" dirty="0" smtClean="0"/>
            </a:br>
            <a:endParaRPr lang="nl-NL" altLang="nl-NL" sz="2400" dirty="0" smtClean="0"/>
          </a:p>
        </p:txBody>
      </p:sp>
      <p:pic>
        <p:nvPicPr>
          <p:cNvPr id="512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188" y="692150"/>
            <a:ext cx="2120900"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1713" y="698150"/>
            <a:ext cx="6589199" cy="1280890"/>
          </a:xfrm>
        </p:spPr>
        <p:txBody>
          <a:bodyPr/>
          <a:lstStyle/>
          <a:p>
            <a:r>
              <a:rPr lang="nl-NL" b="1" dirty="0" smtClean="0"/>
              <a:t>Communicatie en informatie</a:t>
            </a:r>
            <a:endParaRPr lang="nl-NL" b="1" dirty="0"/>
          </a:p>
        </p:txBody>
      </p:sp>
      <p:sp>
        <p:nvSpPr>
          <p:cNvPr id="3" name="Tijdelijke aanduiding voor inhoud 2"/>
          <p:cNvSpPr>
            <a:spLocks noGrp="1"/>
          </p:cNvSpPr>
          <p:nvPr>
            <p:ph idx="1"/>
          </p:nvPr>
        </p:nvSpPr>
        <p:spPr>
          <a:xfrm>
            <a:off x="683568" y="1905000"/>
            <a:ext cx="7850832" cy="3777622"/>
          </a:xfrm>
        </p:spPr>
        <p:txBody>
          <a:bodyPr>
            <a:normAutofit/>
          </a:bodyPr>
          <a:lstStyle/>
          <a:p>
            <a:pPr marL="69850" indent="0">
              <a:buNone/>
            </a:pPr>
            <a:endParaRPr lang="nl-NL" sz="2800" b="1" dirty="0" smtClean="0"/>
          </a:p>
          <a:p>
            <a:pPr marL="69850" indent="0">
              <a:buNone/>
            </a:pPr>
            <a:endParaRPr lang="nl-NL" sz="2800" b="1" dirty="0" smtClean="0"/>
          </a:p>
          <a:p>
            <a:r>
              <a:rPr lang="nl-NL" sz="2800" b="1" dirty="0" smtClean="0"/>
              <a:t>Mailadres MR: mr.eshoek@primah.org</a:t>
            </a:r>
          </a:p>
          <a:p>
            <a:r>
              <a:rPr lang="nl-NL" sz="2800" b="1" dirty="0" smtClean="0"/>
              <a:t>Publicatie agenda en verslagen MR</a:t>
            </a:r>
          </a:p>
          <a:p>
            <a:r>
              <a:rPr lang="nl-NL" sz="2800" b="1" dirty="0" smtClean="0"/>
              <a:t>Heeft u wensen t.a.v. de informatie op de website? Meld het ons!</a:t>
            </a:r>
            <a:endParaRPr lang="nl-NL" sz="2800" b="1"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425" y="764704"/>
            <a:ext cx="2466975" cy="1847850"/>
          </a:xfrm>
          <a:prstGeom prst="rect">
            <a:avLst/>
          </a:prstGeom>
        </p:spPr>
      </p:pic>
    </p:spTree>
    <p:extLst>
      <p:ext uri="{BB962C8B-B14F-4D97-AF65-F5344CB8AC3E}">
        <p14:creationId xmlns:p14="http://schemas.microsoft.com/office/powerpoint/2010/main" val="248987842"/>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Medezeggenschapsraad iets voor U?</a:t>
            </a:r>
            <a:endParaRPr lang="nl-NL" dirty="0"/>
          </a:p>
        </p:txBody>
      </p:sp>
      <p:sp>
        <p:nvSpPr>
          <p:cNvPr id="3" name="Tekstvak 2"/>
          <p:cNvSpPr txBox="1"/>
          <p:nvPr/>
        </p:nvSpPr>
        <p:spPr>
          <a:xfrm>
            <a:off x="1042988" y="2307404"/>
            <a:ext cx="6769372" cy="1200329"/>
          </a:xfrm>
          <a:prstGeom prst="rect">
            <a:avLst/>
          </a:prstGeom>
          <a:noFill/>
        </p:spPr>
        <p:txBody>
          <a:bodyPr wrap="square" rtlCol="0">
            <a:spAutoFit/>
          </a:bodyPr>
          <a:lstStyle/>
          <a:p>
            <a:pPr marL="285750" indent="-285750">
              <a:buFont typeface="Arial" panose="020B0604020202020204" pitchFamily="34" charset="0"/>
              <a:buChar char="•"/>
            </a:pPr>
            <a:r>
              <a:rPr lang="nl-NL" dirty="0" smtClean="0"/>
              <a:t>1</a:t>
            </a:r>
            <a:r>
              <a:rPr lang="nl-NL" baseline="30000" dirty="0" smtClean="0"/>
              <a:t>e</a:t>
            </a:r>
            <a:r>
              <a:rPr lang="nl-NL" dirty="0" smtClean="0"/>
              <a:t> Vacature per augustus </a:t>
            </a:r>
            <a:r>
              <a:rPr lang="nl-NL" dirty="0" smtClean="0"/>
              <a:t>2019</a:t>
            </a:r>
            <a:endParaRPr lang="nl-NL" dirty="0" smtClean="0"/>
          </a:p>
          <a:p>
            <a:pPr marL="285750" indent="-285750">
              <a:buFont typeface="Arial" panose="020B0604020202020204" pitchFamily="34" charset="0"/>
              <a:buChar char="•"/>
            </a:pPr>
            <a:r>
              <a:rPr lang="nl-NL" dirty="0" smtClean="0"/>
              <a:t>Informatie: vraag een MR-lid</a:t>
            </a:r>
          </a:p>
          <a:p>
            <a:pPr marL="285750" indent="-285750">
              <a:buFont typeface="Arial" panose="020B0604020202020204" pitchFamily="34" charset="0"/>
              <a:buChar char="•"/>
            </a:pPr>
            <a:r>
              <a:rPr lang="nl-NL" dirty="0" smtClean="0"/>
              <a:t>Tijdsbesteding: circa 4 uur per maand (2 uur vergadering en 2 uur voorbereiding en communicatie)</a:t>
            </a:r>
            <a:endParaRPr lang="nl-NL" dirty="0"/>
          </a:p>
        </p:txBody>
      </p:sp>
      <p:pic>
        <p:nvPicPr>
          <p:cNvPr id="4" name="Afbeelding 3"/>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203848" y="3645024"/>
            <a:ext cx="3506216" cy="2406480"/>
          </a:xfrm>
          <a:prstGeom prst="rect">
            <a:avLst/>
          </a:prstGeom>
        </p:spPr>
      </p:pic>
    </p:spTree>
    <p:extLst>
      <p:ext uri="{BB962C8B-B14F-4D97-AF65-F5344CB8AC3E}">
        <p14:creationId xmlns:p14="http://schemas.microsoft.com/office/powerpoint/2010/main" val="3804443452"/>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pPr algn="l"/>
            <a:r>
              <a:rPr lang="nl-NL" sz="4000" b="1" dirty="0" smtClean="0"/>
              <a:t>Samenstelling MR </a:t>
            </a:r>
            <a:endParaRPr lang="nl-NL" sz="4000" b="1" dirty="0"/>
          </a:p>
        </p:txBody>
      </p:sp>
      <p:sp>
        <p:nvSpPr>
          <p:cNvPr id="9" name="Tijdelijke aanduiding voor inhoud 8"/>
          <p:cNvSpPr>
            <a:spLocks noGrp="1"/>
          </p:cNvSpPr>
          <p:nvPr>
            <p:ph idx="1"/>
          </p:nvPr>
        </p:nvSpPr>
        <p:spPr>
          <a:xfrm>
            <a:off x="1042988" y="2324100"/>
            <a:ext cx="7345436" cy="4057228"/>
          </a:xfrm>
        </p:spPr>
        <p:txBody>
          <a:bodyPr>
            <a:normAutofit/>
          </a:bodyPr>
          <a:lstStyle/>
          <a:p>
            <a:r>
              <a:rPr lang="nl-NL" sz="2800" b="1" dirty="0" smtClean="0"/>
              <a:t>Personeelsgeleding</a:t>
            </a:r>
          </a:p>
          <a:p>
            <a:pPr lvl="1"/>
            <a:endParaRPr lang="nl-NL" sz="2400" b="1" dirty="0" smtClean="0"/>
          </a:p>
          <a:p>
            <a:r>
              <a:rPr lang="nl-NL" sz="2800" b="1" dirty="0" smtClean="0"/>
              <a:t>Oudergeleding</a:t>
            </a:r>
          </a:p>
          <a:p>
            <a:pPr marL="366713" lvl="1" indent="0">
              <a:buNone/>
            </a:pPr>
            <a:endParaRPr lang="nl-NL" dirty="0"/>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1449" y="4352714"/>
            <a:ext cx="2466975" cy="1847850"/>
          </a:xfrm>
          <a:prstGeom prst="rect">
            <a:avLst/>
          </a:prstGeom>
        </p:spPr>
      </p:pic>
    </p:spTree>
    <p:extLst>
      <p:ext uri="{BB962C8B-B14F-4D97-AF65-F5344CB8AC3E}">
        <p14:creationId xmlns:p14="http://schemas.microsoft.com/office/powerpoint/2010/main" val="11464189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638896" y="404664"/>
            <a:ext cx="8939336" cy="1143000"/>
          </a:xfrm>
        </p:spPr>
        <p:txBody>
          <a:bodyPr/>
          <a:lstStyle/>
          <a:p>
            <a:pPr algn="l"/>
            <a:r>
              <a:rPr lang="nl-NL" sz="4000" b="1" dirty="0" smtClean="0"/>
              <a:t>Waarom een MR?</a:t>
            </a:r>
            <a:endParaRPr lang="nl-NL" sz="4000" b="1" dirty="0"/>
          </a:p>
        </p:txBody>
      </p:sp>
      <p:sp>
        <p:nvSpPr>
          <p:cNvPr id="9" name="Tijdelijke aanduiding voor inhoud 8"/>
          <p:cNvSpPr>
            <a:spLocks noGrp="1"/>
          </p:cNvSpPr>
          <p:nvPr>
            <p:ph idx="1"/>
          </p:nvPr>
        </p:nvSpPr>
        <p:spPr>
          <a:xfrm>
            <a:off x="638896" y="2259929"/>
            <a:ext cx="7715200" cy="4525963"/>
          </a:xfrm>
        </p:spPr>
        <p:txBody>
          <a:bodyPr/>
          <a:lstStyle/>
          <a:p>
            <a:endParaRPr lang="nl-NL" sz="2800" b="1" dirty="0" smtClean="0"/>
          </a:p>
          <a:p>
            <a:r>
              <a:rPr lang="nl-NL" sz="2800" b="1" dirty="0" smtClean="0"/>
              <a:t>Plannen maken, nemen van beslissingen en doorvoeren veranderingen gebeurt toch door de school en haar bestuur?</a:t>
            </a:r>
          </a:p>
          <a:p>
            <a:r>
              <a:rPr lang="nl-NL" sz="2800" b="1" dirty="0" smtClean="0"/>
              <a:t>Ligt de verantwoordelijkheid voor beleid niet bij de directie?</a:t>
            </a: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0152" y="847576"/>
            <a:ext cx="2590800" cy="1400175"/>
          </a:xfrm>
          <a:prstGeom prst="rect">
            <a:avLst/>
          </a:prstGeom>
        </p:spPr>
      </p:pic>
    </p:spTree>
    <p:extLst>
      <p:ext uri="{BB962C8B-B14F-4D97-AF65-F5344CB8AC3E}">
        <p14:creationId xmlns:p14="http://schemas.microsoft.com/office/powerpoint/2010/main" val="73522338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1403648" y="620688"/>
            <a:ext cx="8939336" cy="1143000"/>
          </a:xfrm>
        </p:spPr>
        <p:txBody>
          <a:bodyPr/>
          <a:lstStyle/>
          <a:p>
            <a:pPr algn="l"/>
            <a:r>
              <a:rPr lang="nl-NL" sz="4000" b="1" dirty="0" smtClean="0"/>
              <a:t>Daarom een MR!</a:t>
            </a:r>
            <a:endParaRPr lang="nl-NL" sz="4000" b="1" dirty="0"/>
          </a:p>
        </p:txBody>
      </p:sp>
      <p:sp>
        <p:nvSpPr>
          <p:cNvPr id="9" name="Tijdelijke aanduiding voor inhoud 8"/>
          <p:cNvSpPr>
            <a:spLocks noGrp="1"/>
          </p:cNvSpPr>
          <p:nvPr>
            <p:ph idx="1"/>
          </p:nvPr>
        </p:nvSpPr>
        <p:spPr>
          <a:xfrm>
            <a:off x="457200" y="1600200"/>
            <a:ext cx="8363272" cy="4525963"/>
          </a:xfrm>
        </p:spPr>
        <p:txBody>
          <a:bodyPr/>
          <a:lstStyle/>
          <a:p>
            <a:endParaRPr lang="nl-NL" sz="2800" b="1" dirty="0" smtClean="0"/>
          </a:p>
          <a:p>
            <a:r>
              <a:rPr lang="nl-NL" sz="2800" b="1" dirty="0" smtClean="0"/>
              <a:t>Achterliggend beleid gaat leerkrachten, leerlingen én ouders aan!!!</a:t>
            </a:r>
          </a:p>
          <a:p>
            <a:pPr lvl="1"/>
            <a:r>
              <a:rPr lang="nl-NL" sz="2000" b="1" dirty="0" smtClean="0"/>
              <a:t>Waak voor kwalitatief goed onderwijs in een veilige omgeving voor personeel en kinderen</a:t>
            </a:r>
          </a:p>
          <a:p>
            <a:pPr lvl="1"/>
            <a:r>
              <a:rPr lang="nl-NL" sz="2000" b="1" dirty="0" smtClean="0"/>
              <a:t>Belangrijke beslissingen mogen niet zonder instemming of advies van de medezeggenschapsraad genomen worden</a:t>
            </a:r>
          </a:p>
          <a:p>
            <a:pPr lvl="1"/>
            <a:r>
              <a:rPr lang="nl-NL" sz="2000" b="1" dirty="0" smtClean="0"/>
              <a:t>Zo bezien is medezeggenschap ook partnerschap en betrokkenheid: partners in het realiseren van goed onderwijs</a:t>
            </a:r>
          </a:p>
          <a:p>
            <a:pPr lvl="1"/>
            <a:r>
              <a:rPr lang="nl-NL" sz="2000" b="1" dirty="0" smtClean="0"/>
              <a:t>Kijken vanuit een ander perspectief, wederzijds begrip</a:t>
            </a:r>
          </a:p>
          <a:p>
            <a:pPr lvl="1"/>
            <a:endParaRPr lang="nl-NL" sz="2400" b="1" dirty="0" smtClean="0"/>
          </a:p>
          <a:p>
            <a:endParaRPr lang="nl-NL" sz="2800" b="1" dirty="0" smtClean="0"/>
          </a:p>
          <a:p>
            <a:endParaRPr lang="nl-NL" sz="2800" b="1" dirty="0" smtClean="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0152" y="847576"/>
            <a:ext cx="2590800" cy="1400175"/>
          </a:xfrm>
          <a:prstGeom prst="rect">
            <a:avLst/>
          </a:prstGeom>
        </p:spPr>
      </p:pic>
      <p:sp>
        <p:nvSpPr>
          <p:cNvPr id="2" name="Tekstvak 1"/>
          <p:cNvSpPr txBox="1"/>
          <p:nvPr/>
        </p:nvSpPr>
        <p:spPr>
          <a:xfrm>
            <a:off x="827584" y="5805264"/>
            <a:ext cx="7776864" cy="646331"/>
          </a:xfrm>
          <a:prstGeom prst="rect">
            <a:avLst/>
          </a:prstGeom>
          <a:noFill/>
        </p:spPr>
        <p:txBody>
          <a:bodyPr wrap="square" rtlCol="0">
            <a:spAutoFit/>
          </a:bodyPr>
          <a:lstStyle/>
          <a:p>
            <a:pPr algn="ctr"/>
            <a:r>
              <a:rPr lang="nl-NL" b="1" dirty="0" smtClean="0">
                <a:solidFill>
                  <a:srgbClr val="FF0066"/>
                </a:solidFill>
              </a:rPr>
              <a:t>De directeur maakt geen onderdeel uit van de MR,</a:t>
            </a:r>
          </a:p>
          <a:p>
            <a:pPr algn="ctr"/>
            <a:r>
              <a:rPr lang="nl-NL" b="1" dirty="0" smtClean="0">
                <a:solidFill>
                  <a:srgbClr val="FF0066"/>
                </a:solidFill>
              </a:rPr>
              <a:t>maar adviseert de MR.</a:t>
            </a:r>
            <a:endParaRPr lang="nl-NL" b="1" dirty="0">
              <a:solidFill>
                <a:srgbClr val="FF0066"/>
              </a:solidFill>
            </a:endParaRPr>
          </a:p>
        </p:txBody>
      </p:sp>
    </p:spTree>
    <p:extLst>
      <p:ext uri="{BB962C8B-B14F-4D97-AF65-F5344CB8AC3E}">
        <p14:creationId xmlns:p14="http://schemas.microsoft.com/office/powerpoint/2010/main" val="321839856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 calcmode="lin" valueType="num">
                                      <p:cBhvr additive="base">
                                        <p:cTn id="2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1259632" y="620688"/>
            <a:ext cx="8939336" cy="1143000"/>
          </a:xfrm>
        </p:spPr>
        <p:txBody>
          <a:bodyPr/>
          <a:lstStyle/>
          <a:p>
            <a:pPr algn="l"/>
            <a:r>
              <a:rPr lang="nl-NL" sz="4000" b="1" dirty="0" smtClean="0"/>
              <a:t>Wat betekent de MR voor u</a:t>
            </a:r>
            <a:endParaRPr lang="nl-NL" sz="4000" b="1" dirty="0"/>
          </a:p>
        </p:txBody>
      </p:sp>
      <p:sp>
        <p:nvSpPr>
          <p:cNvPr id="9" name="Tijdelijke aanduiding voor inhoud 8"/>
          <p:cNvSpPr>
            <a:spLocks noGrp="1"/>
          </p:cNvSpPr>
          <p:nvPr>
            <p:ph idx="1"/>
          </p:nvPr>
        </p:nvSpPr>
        <p:spPr>
          <a:xfrm>
            <a:off x="457200" y="1600200"/>
            <a:ext cx="8147248" cy="4525963"/>
          </a:xfrm>
        </p:spPr>
        <p:txBody>
          <a:bodyPr/>
          <a:lstStyle/>
          <a:p>
            <a:pPr lvl="1"/>
            <a:endParaRPr lang="nl-NL" sz="2400" b="1" dirty="0" smtClean="0"/>
          </a:p>
          <a:p>
            <a:pPr lvl="1"/>
            <a:r>
              <a:rPr lang="nl-NL" sz="2400" b="1" dirty="0" smtClean="0"/>
              <a:t>Via MR uw stem en (onderbouwde) mening laten horen!</a:t>
            </a:r>
          </a:p>
          <a:p>
            <a:pPr lvl="1"/>
            <a:r>
              <a:rPr lang="nl-NL" sz="2400" b="1" dirty="0" smtClean="0"/>
              <a:t>Oudergeleding vertegenwoordigen alle ouders</a:t>
            </a:r>
          </a:p>
          <a:p>
            <a:pPr lvl="1"/>
            <a:r>
              <a:rPr lang="nl-NL" sz="2400" b="1" dirty="0" smtClean="0"/>
              <a:t>Geen behandeling individuele problemen, maar algemene aangelegenheden. </a:t>
            </a:r>
          </a:p>
          <a:p>
            <a:pPr lvl="2"/>
            <a:r>
              <a:rPr lang="nl-NL" b="1" dirty="0" smtClean="0"/>
              <a:t>Voor individuele problemen is de leerkracht het eerste aanspreekpunt</a:t>
            </a:r>
          </a:p>
          <a:p>
            <a:pPr lvl="2"/>
            <a:r>
              <a:rPr lang="nl-NL" b="1" dirty="0" smtClean="0"/>
              <a:t>Escalatie mogelijk naar directeur</a:t>
            </a:r>
          </a:p>
          <a:p>
            <a:pPr lvl="1"/>
            <a:endParaRPr lang="nl-NL" sz="2400" b="1" dirty="0" smtClean="0"/>
          </a:p>
          <a:p>
            <a:pPr lvl="1"/>
            <a:endParaRPr lang="nl-NL" sz="2400" b="1" dirty="0" smtClean="0"/>
          </a:p>
          <a:p>
            <a:endParaRPr lang="nl-NL" sz="2800" b="1" dirty="0" smtClean="0"/>
          </a:p>
          <a:p>
            <a:endParaRPr lang="nl-NL" sz="2800" b="1" dirty="0" smtClean="0"/>
          </a:p>
        </p:txBody>
      </p:sp>
      <p:sp>
        <p:nvSpPr>
          <p:cNvPr id="4" name="Tekstvak 3"/>
          <p:cNvSpPr txBox="1"/>
          <p:nvPr/>
        </p:nvSpPr>
        <p:spPr>
          <a:xfrm>
            <a:off x="827584" y="5805264"/>
            <a:ext cx="7776864" cy="646331"/>
          </a:xfrm>
          <a:prstGeom prst="rect">
            <a:avLst/>
          </a:prstGeom>
          <a:noFill/>
        </p:spPr>
        <p:txBody>
          <a:bodyPr wrap="square" rtlCol="0">
            <a:spAutoFit/>
          </a:bodyPr>
          <a:lstStyle/>
          <a:p>
            <a:pPr algn="ctr"/>
            <a:r>
              <a:rPr lang="nl-NL" b="1" dirty="0" smtClean="0">
                <a:solidFill>
                  <a:srgbClr val="FF0066"/>
                </a:solidFill>
              </a:rPr>
              <a:t>De MR hoort graag uw mening zodat we op uw vragen en wensen  in kunnen spelen…</a:t>
            </a:r>
            <a:endParaRPr lang="nl-NL" b="1" dirty="0">
              <a:solidFill>
                <a:srgbClr val="FF0066"/>
              </a:solidFill>
            </a:endParaRPr>
          </a:p>
        </p:txBody>
      </p:sp>
    </p:spTree>
    <p:extLst>
      <p:ext uri="{BB962C8B-B14F-4D97-AF65-F5344CB8AC3E}">
        <p14:creationId xmlns:p14="http://schemas.microsoft.com/office/powerpoint/2010/main" val="296150590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 calcmode="lin" valueType="num">
                                      <p:cBhvr additive="base">
                                        <p:cTn id="1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anim calcmode="lin" valueType="num">
                                      <p:cBhvr additive="base">
                                        <p:cTn id="2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457200" y="764704"/>
            <a:ext cx="8219256" cy="1143000"/>
          </a:xfrm>
        </p:spPr>
        <p:txBody>
          <a:bodyPr>
            <a:normAutofit/>
          </a:bodyPr>
          <a:lstStyle/>
          <a:p>
            <a:pPr algn="l"/>
            <a:r>
              <a:rPr lang="nl-NL" sz="4000" b="1" dirty="0" smtClean="0"/>
              <a:t>Op GMR niveau</a:t>
            </a:r>
            <a:br>
              <a:rPr lang="nl-NL" sz="4000" b="1" dirty="0" smtClean="0"/>
            </a:br>
            <a:r>
              <a:rPr lang="nl-NL" sz="1600" b="1" dirty="0" smtClean="0"/>
              <a:t>(gemeenschappelijke medezeggenschapsraad St. </a:t>
            </a:r>
            <a:r>
              <a:rPr lang="nl-NL" sz="1600" b="1" dirty="0" err="1" smtClean="0"/>
              <a:t>PrimAH</a:t>
            </a:r>
            <a:r>
              <a:rPr lang="nl-NL" sz="1600" b="1" dirty="0" smtClean="0"/>
              <a:t>) </a:t>
            </a:r>
            <a:br>
              <a:rPr lang="nl-NL" sz="1600" b="1" dirty="0" smtClean="0"/>
            </a:br>
            <a:endParaRPr lang="nl-NL" sz="1100" b="1" dirty="0"/>
          </a:p>
        </p:txBody>
      </p:sp>
      <p:sp>
        <p:nvSpPr>
          <p:cNvPr id="9" name="Tijdelijke aanduiding voor inhoud 8"/>
          <p:cNvSpPr>
            <a:spLocks noGrp="1"/>
          </p:cNvSpPr>
          <p:nvPr>
            <p:ph idx="1"/>
          </p:nvPr>
        </p:nvSpPr>
        <p:spPr>
          <a:xfrm>
            <a:off x="457200" y="1907704"/>
            <a:ext cx="8867328" cy="4218459"/>
          </a:xfrm>
        </p:spPr>
        <p:txBody>
          <a:bodyPr/>
          <a:lstStyle/>
          <a:p>
            <a:endParaRPr lang="nl-NL" sz="2800" b="1" dirty="0" smtClean="0"/>
          </a:p>
          <a:p>
            <a:r>
              <a:rPr lang="nl-NL" sz="2800" b="1" dirty="0" smtClean="0"/>
              <a:t>Formatie overall (“bestuursformatie”)</a:t>
            </a:r>
          </a:p>
          <a:p>
            <a:r>
              <a:rPr lang="nl-NL" sz="2800" b="1" dirty="0" smtClean="0"/>
              <a:t>Strategisch beleidsplan</a:t>
            </a:r>
          </a:p>
          <a:p>
            <a:r>
              <a:rPr lang="nl-NL" sz="2800" b="1" dirty="0" smtClean="0"/>
              <a:t>Begroting</a:t>
            </a:r>
          </a:p>
          <a:p>
            <a:r>
              <a:rPr lang="nl-NL" sz="2800" b="1" dirty="0" smtClean="0"/>
              <a:t>Functiebeschrijvingen</a:t>
            </a:r>
          </a:p>
          <a:p>
            <a:r>
              <a:rPr lang="nl-NL" sz="2800" b="1" dirty="0" smtClean="0"/>
              <a:t>Functiemix</a:t>
            </a:r>
          </a:p>
          <a:p>
            <a:r>
              <a:rPr lang="nl-NL" sz="2800" b="1" dirty="0" smtClean="0"/>
              <a:t>Mediaprotocol</a:t>
            </a:r>
          </a:p>
          <a:p>
            <a:r>
              <a:rPr lang="nl-NL" sz="2800" b="1" dirty="0" smtClean="0"/>
              <a:t>…</a:t>
            </a:r>
          </a:p>
        </p:txBody>
      </p:sp>
    </p:spTree>
    <p:extLst>
      <p:ext uri="{BB962C8B-B14F-4D97-AF65-F5344CB8AC3E}">
        <p14:creationId xmlns:p14="http://schemas.microsoft.com/office/powerpoint/2010/main" val="384859612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 calcmode="lin" valueType="num">
                                      <p:cBhvr additive="base">
                                        <p:cTn id="1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 calcmode="lin" valueType="num">
                                      <p:cBhvr additive="base">
                                        <p:cTn id="2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 calcmode="lin" valueType="num">
                                      <p:cBhvr additive="base">
                                        <p:cTn id="32"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9">
                                            <p:txEl>
                                              <p:pRg st="7" end="7"/>
                                            </p:txEl>
                                          </p:spTgt>
                                        </p:tgtEl>
                                        <p:attrNameLst>
                                          <p:attrName>style.visibility</p:attrName>
                                        </p:attrNameLst>
                                      </p:cBhvr>
                                      <p:to>
                                        <p:strVal val="visible"/>
                                      </p:to>
                                    </p:set>
                                    <p:anim calcmode="lin" valueType="num">
                                      <p:cBhvr additive="base">
                                        <p:cTn id="37"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683568" y="404664"/>
            <a:ext cx="8939336" cy="1143000"/>
          </a:xfrm>
        </p:spPr>
        <p:txBody>
          <a:bodyPr>
            <a:normAutofit/>
          </a:bodyPr>
          <a:lstStyle/>
          <a:p>
            <a:pPr algn="l"/>
            <a:r>
              <a:rPr lang="nl-NL" sz="4000" b="1" dirty="0" smtClean="0"/>
              <a:t>Op MR-niveau (voorbeelden)</a:t>
            </a:r>
            <a:endParaRPr lang="nl-NL" sz="4000" b="1" dirty="0"/>
          </a:p>
        </p:txBody>
      </p:sp>
      <p:sp>
        <p:nvSpPr>
          <p:cNvPr id="9" name="Tijdelijke aanduiding voor inhoud 8"/>
          <p:cNvSpPr>
            <a:spLocks noGrp="1"/>
          </p:cNvSpPr>
          <p:nvPr>
            <p:ph idx="1"/>
          </p:nvPr>
        </p:nvSpPr>
        <p:spPr>
          <a:xfrm>
            <a:off x="539552" y="1412776"/>
            <a:ext cx="8867328" cy="4525963"/>
          </a:xfrm>
        </p:spPr>
        <p:txBody>
          <a:bodyPr/>
          <a:lstStyle/>
          <a:p>
            <a:r>
              <a:rPr lang="nl-NL" sz="2800" b="1" dirty="0" smtClean="0"/>
              <a:t>Continurooster</a:t>
            </a:r>
          </a:p>
          <a:p>
            <a:r>
              <a:rPr lang="nl-NL" sz="2800" b="1" dirty="0" smtClean="0"/>
              <a:t>Vakantierooster en margedagen</a:t>
            </a:r>
          </a:p>
          <a:p>
            <a:r>
              <a:rPr lang="nl-NL" sz="2800" b="1" dirty="0" smtClean="0"/>
              <a:t>Veiligheidsbeleid zoals pesten en verkeersveiligheid</a:t>
            </a:r>
          </a:p>
          <a:p>
            <a:r>
              <a:rPr lang="nl-NL" sz="2800" b="1" dirty="0" smtClean="0"/>
              <a:t>Formatie/groepen </a:t>
            </a:r>
          </a:p>
          <a:p>
            <a:r>
              <a:rPr lang="nl-NL" sz="2800" b="1" dirty="0" smtClean="0"/>
              <a:t>TSO/BSO</a:t>
            </a:r>
          </a:p>
          <a:p>
            <a:r>
              <a:rPr lang="nl-NL" sz="2800" b="1" dirty="0" smtClean="0"/>
              <a:t>Nieuwe lesmethoden</a:t>
            </a:r>
          </a:p>
          <a:p>
            <a:r>
              <a:rPr lang="nl-NL" sz="2800" b="1" dirty="0" smtClean="0"/>
              <a:t>Schooljaarplan</a:t>
            </a:r>
          </a:p>
          <a:p>
            <a:r>
              <a:rPr lang="nl-NL" sz="2800" b="1" dirty="0" smtClean="0"/>
              <a:t>Mobiliteitsbeleid</a:t>
            </a:r>
          </a:p>
          <a:p>
            <a:r>
              <a:rPr lang="nl-NL" sz="2800" b="1" dirty="0"/>
              <a:t>Binnengekomen klachten</a:t>
            </a:r>
          </a:p>
          <a:p>
            <a:endParaRPr lang="nl-NL" sz="2800" b="1" dirty="0" smtClean="0"/>
          </a:p>
        </p:txBody>
      </p:sp>
    </p:spTree>
    <p:extLst>
      <p:ext uri="{BB962C8B-B14F-4D97-AF65-F5344CB8AC3E}">
        <p14:creationId xmlns:p14="http://schemas.microsoft.com/office/powerpoint/2010/main" val="317181961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 calcmode="lin" valueType="num">
                                      <p:cBhvr additive="base">
                                        <p:cTn id="2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 calcmode="lin" valueType="num">
                                      <p:cBhvr additive="base">
                                        <p:cTn id="2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 calcmode="lin" valueType="num">
                                      <p:cBhvr additive="base">
                                        <p:cTn id="32"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xEl>
                                              <p:pRg st="6" end="6"/>
                                            </p:txEl>
                                          </p:spTgt>
                                        </p:tgtEl>
                                        <p:attrNameLst>
                                          <p:attrName>style.visibility</p:attrName>
                                        </p:attrNameLst>
                                      </p:cBhvr>
                                      <p:to>
                                        <p:strVal val="visible"/>
                                      </p:to>
                                    </p:set>
                                    <p:anim calcmode="lin" valueType="num">
                                      <p:cBhvr additive="base">
                                        <p:cTn id="38"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9">
                                            <p:txEl>
                                              <p:pRg st="7" end="7"/>
                                            </p:txEl>
                                          </p:spTgt>
                                        </p:tgtEl>
                                        <p:attrNameLst>
                                          <p:attrName>style.visibility</p:attrName>
                                        </p:attrNameLst>
                                      </p:cBhvr>
                                      <p:to>
                                        <p:strVal val="visible"/>
                                      </p:to>
                                    </p:set>
                                    <p:anim calcmode="lin" valueType="num">
                                      <p:cBhvr additive="base">
                                        <p:cTn id="44"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9">
                                            <p:txEl>
                                              <p:pRg st="8" end="8"/>
                                            </p:txEl>
                                          </p:spTgt>
                                        </p:tgtEl>
                                        <p:attrNameLst>
                                          <p:attrName>style.visibility</p:attrName>
                                        </p:attrNameLst>
                                      </p:cBhvr>
                                      <p:to>
                                        <p:strVal val="visible"/>
                                      </p:to>
                                    </p:set>
                                    <p:anim calcmode="lin" valueType="num">
                                      <p:cBhvr additive="base">
                                        <p:cTn id="50"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39552" y="620688"/>
            <a:ext cx="8939336" cy="1143000"/>
          </a:xfrm>
        </p:spPr>
        <p:txBody>
          <a:bodyPr/>
          <a:lstStyle/>
          <a:p>
            <a:pPr algn="l"/>
            <a:r>
              <a:rPr lang="nl-NL" sz="4000" b="1" dirty="0" smtClean="0"/>
              <a:t>Wijze van medezeggenschap</a:t>
            </a:r>
            <a:endParaRPr lang="nl-NL" sz="4000" b="1" dirty="0"/>
          </a:p>
        </p:txBody>
      </p:sp>
      <p:sp>
        <p:nvSpPr>
          <p:cNvPr id="9" name="Tijdelijke aanduiding voor inhoud 8"/>
          <p:cNvSpPr>
            <a:spLocks noGrp="1"/>
          </p:cNvSpPr>
          <p:nvPr>
            <p:ph idx="1"/>
          </p:nvPr>
        </p:nvSpPr>
        <p:spPr>
          <a:xfrm>
            <a:off x="457200" y="1600200"/>
            <a:ext cx="8867328" cy="4525963"/>
          </a:xfrm>
        </p:spPr>
        <p:txBody>
          <a:bodyPr/>
          <a:lstStyle/>
          <a:p>
            <a:endParaRPr lang="nl-NL" sz="2800" b="1" dirty="0" smtClean="0"/>
          </a:p>
          <a:p>
            <a:r>
              <a:rPr lang="nl-NL" sz="2800" b="1" dirty="0" smtClean="0"/>
              <a:t>Adviesrecht</a:t>
            </a:r>
          </a:p>
          <a:p>
            <a:r>
              <a:rPr lang="nl-NL" sz="2800" b="1" dirty="0" smtClean="0"/>
              <a:t>Instemmingsrecht</a:t>
            </a:r>
          </a:p>
          <a:p>
            <a:r>
              <a:rPr lang="nl-NL" sz="2800" b="1" dirty="0" smtClean="0"/>
              <a:t>Recht op informatie</a:t>
            </a:r>
          </a:p>
          <a:p>
            <a:r>
              <a:rPr lang="nl-NL" sz="2800" b="1" dirty="0" smtClean="0"/>
              <a:t>Recht van initiatief</a:t>
            </a: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8063" y="2276872"/>
            <a:ext cx="2160241" cy="1733217"/>
          </a:xfrm>
          <a:prstGeom prst="rect">
            <a:avLst/>
          </a:prstGeom>
        </p:spPr>
      </p:pic>
      <p:sp>
        <p:nvSpPr>
          <p:cNvPr id="5" name="Tekstvak 4"/>
          <p:cNvSpPr txBox="1"/>
          <p:nvPr/>
        </p:nvSpPr>
        <p:spPr>
          <a:xfrm>
            <a:off x="827584" y="5805264"/>
            <a:ext cx="7776864" cy="646331"/>
          </a:xfrm>
          <a:prstGeom prst="rect">
            <a:avLst/>
          </a:prstGeom>
          <a:noFill/>
        </p:spPr>
        <p:txBody>
          <a:bodyPr wrap="square" rtlCol="0">
            <a:spAutoFit/>
          </a:bodyPr>
          <a:lstStyle/>
          <a:p>
            <a:pPr algn="ctr"/>
            <a:r>
              <a:rPr lang="nl-NL" b="1" dirty="0" smtClean="0">
                <a:solidFill>
                  <a:srgbClr val="FF0066"/>
                </a:solidFill>
              </a:rPr>
              <a:t>Soms heeft alleen de ouder- of personeelsgeleding inspraak en soms de gehele MR</a:t>
            </a:r>
            <a:endParaRPr lang="nl-NL" b="1" dirty="0">
              <a:solidFill>
                <a:srgbClr val="FF0066"/>
              </a:solidFill>
            </a:endParaRPr>
          </a:p>
        </p:txBody>
      </p:sp>
    </p:spTree>
    <p:extLst>
      <p:ext uri="{BB962C8B-B14F-4D97-AF65-F5344CB8AC3E}">
        <p14:creationId xmlns:p14="http://schemas.microsoft.com/office/powerpoint/2010/main" val="276540925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 calcmode="lin" valueType="num">
                                      <p:cBhvr additive="base">
                                        <p:cTn id="1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 calcmode="lin" valueType="num">
                                      <p:cBhvr additive="base">
                                        <p:cTn id="2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965845"/>
            <a:ext cx="2619375" cy="1743075"/>
          </a:xfrm>
          <a:prstGeom prst="rect">
            <a:avLst/>
          </a:prstGeom>
        </p:spPr>
      </p:pic>
      <p:sp>
        <p:nvSpPr>
          <p:cNvPr id="8" name="Titel 7"/>
          <p:cNvSpPr>
            <a:spLocks noGrp="1"/>
          </p:cNvSpPr>
          <p:nvPr>
            <p:ph type="title"/>
          </p:nvPr>
        </p:nvSpPr>
        <p:spPr>
          <a:xfrm>
            <a:off x="611560" y="729123"/>
            <a:ext cx="7560840" cy="1143000"/>
          </a:xfrm>
        </p:spPr>
        <p:txBody>
          <a:bodyPr>
            <a:normAutofit fontScale="90000"/>
          </a:bodyPr>
          <a:lstStyle/>
          <a:p>
            <a:pPr algn="l"/>
            <a:r>
              <a:rPr lang="nl-NL" sz="4000" b="1" dirty="0" smtClean="0"/>
              <a:t>Wat </a:t>
            </a:r>
            <a:r>
              <a:rPr lang="nl-NL" b="1" dirty="0" smtClean="0"/>
              <a:t>hebben we het </a:t>
            </a:r>
            <a:br>
              <a:rPr lang="nl-NL" b="1" dirty="0" smtClean="0"/>
            </a:br>
            <a:r>
              <a:rPr lang="nl-NL" b="1" dirty="0" smtClean="0"/>
              <a:t>afgelopen jaar gedaan</a:t>
            </a:r>
            <a:r>
              <a:rPr lang="nl-NL" sz="4000" b="1" dirty="0" smtClean="0"/>
              <a:t>?</a:t>
            </a:r>
            <a:endParaRPr lang="nl-NL" sz="4000" b="1" dirty="0"/>
          </a:p>
        </p:txBody>
      </p:sp>
      <p:sp>
        <p:nvSpPr>
          <p:cNvPr id="9" name="Tijdelijke aanduiding voor inhoud 8"/>
          <p:cNvSpPr>
            <a:spLocks noGrp="1"/>
          </p:cNvSpPr>
          <p:nvPr>
            <p:ph idx="1"/>
          </p:nvPr>
        </p:nvSpPr>
        <p:spPr>
          <a:xfrm>
            <a:off x="457200" y="2708920"/>
            <a:ext cx="8686800" cy="4525963"/>
          </a:xfrm>
        </p:spPr>
        <p:txBody>
          <a:bodyPr/>
          <a:lstStyle/>
          <a:p>
            <a:r>
              <a:rPr lang="nl-NL" sz="2800" b="1" dirty="0" smtClean="0"/>
              <a:t>Onze activiteiten zijn terug te vinden op de website</a:t>
            </a:r>
          </a:p>
          <a:p>
            <a:pPr lvl="1"/>
            <a:r>
              <a:rPr lang="nl-NL" sz="2600" b="1" dirty="0" smtClean="0"/>
              <a:t>Agenda</a:t>
            </a:r>
          </a:p>
          <a:p>
            <a:pPr lvl="1"/>
            <a:r>
              <a:rPr lang="nl-NL" sz="2600" b="1" dirty="0" smtClean="0"/>
              <a:t>Notulen</a:t>
            </a:r>
          </a:p>
          <a:p>
            <a:pPr lvl="1"/>
            <a:r>
              <a:rPr lang="nl-NL" sz="2600" b="1" dirty="0" smtClean="0"/>
              <a:t>Jaarverslag</a:t>
            </a:r>
            <a:endParaRPr lang="nl-NL" sz="2600" b="1" dirty="0"/>
          </a:p>
          <a:p>
            <a:pPr lvl="1"/>
            <a:endParaRPr lang="nl-NL" sz="2600" b="1" dirty="0" smtClean="0"/>
          </a:p>
        </p:txBody>
      </p:sp>
      <p:sp>
        <p:nvSpPr>
          <p:cNvPr id="5" name="Tekstvak 4"/>
          <p:cNvSpPr txBox="1"/>
          <p:nvPr/>
        </p:nvSpPr>
        <p:spPr>
          <a:xfrm>
            <a:off x="503548" y="5517232"/>
            <a:ext cx="7776864" cy="646331"/>
          </a:xfrm>
          <a:prstGeom prst="rect">
            <a:avLst/>
          </a:prstGeom>
          <a:noFill/>
        </p:spPr>
        <p:txBody>
          <a:bodyPr wrap="square" rtlCol="0">
            <a:spAutoFit/>
          </a:bodyPr>
          <a:lstStyle/>
          <a:p>
            <a:pPr algn="ctr"/>
            <a:r>
              <a:rPr lang="nl-NL" b="1" dirty="0" smtClean="0">
                <a:solidFill>
                  <a:srgbClr val="FF0066"/>
                </a:solidFill>
              </a:rPr>
              <a:t>De data van de MR vergaderingen staan op de kalender van Mijnschoolinfo</a:t>
            </a:r>
            <a:endParaRPr lang="nl-NL" b="1" dirty="0">
              <a:solidFill>
                <a:srgbClr val="FF0066"/>
              </a:solidFill>
            </a:endParaRPr>
          </a:p>
        </p:txBody>
      </p:sp>
    </p:spTree>
    <p:extLst>
      <p:ext uri="{BB962C8B-B14F-4D97-AF65-F5344CB8AC3E}">
        <p14:creationId xmlns:p14="http://schemas.microsoft.com/office/powerpoint/2010/main" val="53785275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additive="base">
                                        <p:cTn id="1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eke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824</TotalTime>
  <Words>541</Words>
  <Application>Microsoft Office PowerPoint</Application>
  <PresentationFormat>Diavoorstelling (4:3)</PresentationFormat>
  <Paragraphs>83</Paragraphs>
  <Slides>11</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Century Gothic</vt:lpstr>
      <vt:lpstr>Wingdings 2</vt:lpstr>
      <vt:lpstr>Austin</vt:lpstr>
      <vt:lpstr>Medezeggenschap bij De Eshoek </vt:lpstr>
      <vt:lpstr>Samenstelling MR </vt:lpstr>
      <vt:lpstr>Waarom een MR?</vt:lpstr>
      <vt:lpstr>Daarom een MR!</vt:lpstr>
      <vt:lpstr>Wat betekent de MR voor u</vt:lpstr>
      <vt:lpstr>Op GMR niveau (gemeenschappelijke medezeggenschapsraad St. PrimAH)  </vt:lpstr>
      <vt:lpstr>Op MR-niveau (voorbeelden)</vt:lpstr>
      <vt:lpstr>Wijze van medezeggenschap</vt:lpstr>
      <vt:lpstr>Wat hebben we het  afgelopen jaar gedaan?</vt:lpstr>
      <vt:lpstr>Communicatie en informatie</vt:lpstr>
      <vt:lpstr>Medezeggenschapsraad iets voor 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PrimAH Alert</dc:title>
  <dc:creator>Bianca Kamminga</dc:creator>
  <cp:lastModifiedBy>Anja Gerding</cp:lastModifiedBy>
  <cp:revision>60</cp:revision>
  <dcterms:created xsi:type="dcterms:W3CDTF">2011-01-21T09:10:57Z</dcterms:created>
  <dcterms:modified xsi:type="dcterms:W3CDTF">2018-10-16T12:24:58Z</dcterms:modified>
</cp:coreProperties>
</file>